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31" r:id="rId5"/>
    <p:sldId id="628" r:id="rId6"/>
    <p:sldId id="635" r:id="rId7"/>
    <p:sldId id="638" r:id="rId8"/>
    <p:sldId id="639" r:id="rId9"/>
    <p:sldId id="636" r:id="rId10"/>
    <p:sldId id="637" r:id="rId11"/>
    <p:sldId id="629" r:id="rId12"/>
    <p:sldId id="632" r:id="rId13"/>
    <p:sldId id="363" r:id="rId14"/>
  </p:sldIdLst>
  <p:sldSz cx="9144000" cy="5143500" type="screen16x9"/>
  <p:notesSz cx="6858000" cy="9144000"/>
  <p:embeddedFontLst>
    <p:embeddedFont>
      <p:font typeface="微软雅黑" panose="020B0503020204020204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F6000"/>
    <a:srgbClr val="FFFFFF"/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29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sz="2000" dirty="0" smtClean="0">
                <a:sym typeface="+mn-ea"/>
              </a:rPr>
              <a:t>单击此处编辑母版文本样式</a:t>
            </a:r>
            <a:endParaRPr lang="zh-CN" altLang="en-US" sz="2000" dirty="0" smtClean="0"/>
          </a:p>
          <a:p>
            <a:pPr lvl="1"/>
            <a:r>
              <a:rPr lang="zh-CN" altLang="en-US" sz="2000" dirty="0" smtClean="0">
                <a:sym typeface="+mn-ea"/>
              </a:rPr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2000" dirty="0" smtClean="0">
                <a:sym typeface="+mn-ea"/>
              </a:rPr>
              <a:t>第三级</a:t>
            </a:r>
            <a:endParaRPr lang="zh-CN" altLang="en-US" sz="2000" dirty="0" smtClean="0"/>
          </a:p>
          <a:p>
            <a:pPr lvl="3"/>
            <a:r>
              <a:rPr lang="zh-CN" altLang="en-US" sz="2000" dirty="0" smtClean="0">
                <a:sym typeface="+mn-ea"/>
              </a:rPr>
              <a:t>第四级</a:t>
            </a:r>
            <a:endParaRPr lang="zh-CN" altLang="en-US" sz="2000" dirty="0" smtClean="0"/>
          </a:p>
          <a:p>
            <a:pPr lvl="4"/>
            <a:r>
              <a:rPr lang="zh-CN" altLang="en-US" sz="2000" dirty="0" smtClean="0">
                <a:sym typeface="+mn-ea"/>
              </a:rPr>
              <a:t>第五级</a:t>
            </a:r>
            <a:endParaRPr lang="zh-CN" altLang="en-US" dirty="0"/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-12700" y="-21590"/>
            <a:ext cx="9144635" cy="47523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677275" y="4244975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35" y="4730750"/>
            <a:ext cx="9145270" cy="417830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2249805" y="4802505"/>
            <a:ext cx="6126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sym typeface="+mn-ea"/>
              </a:rPr>
              <a:t>本培训教材属于正福操盘手内部高级培训教材！本教材只对内部学员公开，请严格保密！</a:t>
            </a:r>
            <a:endParaRPr lang="zh-CN" altLang="en-US" sz="12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4765" y="69850"/>
            <a:ext cx="1628775" cy="409575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6542405" y="100965"/>
            <a:ext cx="2588895" cy="30670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专家论股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正福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操盘实战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经典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53340"/>
            <a:ext cx="9137650" cy="5206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2690" y="1310005"/>
            <a:ext cx="6960870" cy="3338195"/>
          </a:xfrm>
          <a:prstGeom prst="rect">
            <a:avLst/>
          </a:prstGeom>
          <a:noFill/>
          <a:ln w="120650">
            <a:solidFill>
              <a:srgbClr val="FFFFFF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41245" y="1608455"/>
            <a:ext cx="4690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龙泽交易天机</a:t>
            </a:r>
            <a:endParaRPr lang="zh-CN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1970" y="2925445"/>
            <a:ext cx="584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趋势的界定和趋势线的画法</a:t>
            </a:r>
            <a:endParaRPr lang="zh-CN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2599055" y="4464685"/>
            <a:ext cx="4344670" cy="698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92"/>
          <p:cNvSpPr txBox="1"/>
          <p:nvPr/>
        </p:nvSpPr>
        <p:spPr>
          <a:xfrm>
            <a:off x="3085465" y="4123055"/>
            <a:ext cx="3404235" cy="30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资本逻辑  投资智慧  趋势为王  共赢财富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zh-CN" altLang="en-US" sz="12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490855"/>
            <a:ext cx="9097645" cy="4229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465" y="-20955"/>
            <a:ext cx="9181465" cy="4775835"/>
          </a:xfrm>
          <a:prstGeom prst="rect">
            <a:avLst/>
          </a:prstGeom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35889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34925" y="3315970"/>
            <a:ext cx="910971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正福金融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617841"/>
            <a:ext cx="3927710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263899"/>
            <a:ext cx="2919095" cy="2870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60325"/>
            <a:ext cx="8199755" cy="367919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在一个价格运动当中，如果其包含的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波峰</a:t>
            </a:r>
            <a:r>
              <a:rPr lang="zh-CN" altLang="en-US" dirty="0">
                <a:sym typeface="+mn-ea"/>
              </a:rPr>
              <a:t>和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波谷</a:t>
            </a:r>
            <a:r>
              <a:rPr lang="zh-CN" altLang="en-US" dirty="0">
                <a:sym typeface="+mn-ea"/>
              </a:rPr>
              <a:t>都相应的高于前一个波峰和波谷，那么就称为</a:t>
            </a:r>
            <a:r>
              <a:rPr lang="zh-CN" altLang="en-US" u="sng" dirty="0">
                <a:solidFill>
                  <a:srgbClr val="FF0000"/>
                </a:solidFill>
                <a:sym typeface="Arial" panose="020B0604020202020204" pitchFamily="34" charset="0"/>
              </a:rPr>
              <a:t>上涨趋势</a:t>
            </a:r>
            <a:r>
              <a:rPr lang="zh-CN" altLang="en-US" dirty="0">
                <a:sym typeface="+mn-ea"/>
              </a:rPr>
              <a:t>；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相反的，如果其包含的波峰和波谷都低于前一个波峰和波谷，那么就称为</a:t>
            </a:r>
            <a:r>
              <a:rPr lang="zh-CN" altLang="en-US" u="sng" dirty="0">
                <a:solidFill>
                  <a:srgbClr val="FF0000"/>
                </a:solidFill>
                <a:sym typeface="Arial" panose="020B0604020202020204" pitchFamily="34" charset="0"/>
              </a:rPr>
              <a:t>下跌趋势</a:t>
            </a:r>
            <a:r>
              <a:rPr lang="zh-CN" altLang="en-US" dirty="0">
                <a:sym typeface="+mn-ea"/>
              </a:rPr>
              <a:t>；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如果后面的波峰与波谷都基本与前面的波峰和波谷持平的话，那么称为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振荡趋势</a:t>
            </a:r>
            <a:r>
              <a:rPr lang="zh-CN" altLang="en-US" dirty="0">
                <a:sym typeface="+mn-ea"/>
              </a:rPr>
              <a:t>，或者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横盘趋势</a:t>
            </a:r>
            <a:r>
              <a:rPr lang="zh-CN" altLang="en-US" dirty="0">
                <a:sym typeface="+mn-ea"/>
              </a:rPr>
              <a:t>，或者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无趋势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趋势的三种分类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2841625"/>
            <a:ext cx="3097530" cy="1840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0" y="2841625"/>
            <a:ext cx="2995295" cy="1840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2841625"/>
            <a:ext cx="2812415" cy="18402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3655" y="2826385"/>
            <a:ext cx="40322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717155" y="4239260"/>
            <a:ext cx="40322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461635" y="2913380"/>
            <a:ext cx="40322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endParaRPr lang="en-US" altLang="zh-CN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79730" y="3363595"/>
            <a:ext cx="880110" cy="12439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259840" y="3435985"/>
            <a:ext cx="1008380" cy="5759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268220" y="2860040"/>
            <a:ext cx="647700" cy="12109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491605" y="2860040"/>
            <a:ext cx="1753235" cy="717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491605" y="4070985"/>
            <a:ext cx="187261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488055" y="2895600"/>
            <a:ext cx="364490" cy="11163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852545" y="3363595"/>
            <a:ext cx="503555" cy="6483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347210" y="3435985"/>
            <a:ext cx="657225" cy="10077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5" idx="3"/>
          </p:cNvCxnSpPr>
          <p:nvPr/>
        </p:nvCxnSpPr>
        <p:spPr>
          <a:xfrm flipV="1">
            <a:off x="395605" y="3761740"/>
            <a:ext cx="2753995" cy="84582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488055" y="2860040"/>
            <a:ext cx="2452370" cy="1296035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利用几何图形（直线、射线、线段、平行线等）将股价趋势直观体现出来而画的辅助线叫做</a:t>
            </a:r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趋势线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地位：趋势线是技术分析领域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最有效、最简单</a:t>
            </a:r>
            <a:r>
              <a:rPr lang="zh-CN" altLang="en-US" dirty="0">
                <a:sym typeface="+mn-ea"/>
              </a:rPr>
              <a:t>的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培养大局观</a:t>
            </a:r>
            <a:r>
              <a:rPr lang="zh-CN" altLang="en-US" dirty="0">
                <a:sym typeface="+mn-ea"/>
              </a:rPr>
              <a:t>的重要工具。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趋势线理论指股票投资"顺势而为"是非常重要的，这种势就是趋势。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第一，趋势线应用原理是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惯性原理</a:t>
            </a:r>
            <a:r>
              <a:rPr lang="zh-CN" altLang="en-US" dirty="0">
                <a:sym typeface="+mn-ea"/>
              </a:rPr>
              <a:t>，他表现了事物在惯性运动中的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速度概念（速率）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第二，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通道概念</a:t>
            </a:r>
            <a:r>
              <a:rPr lang="zh-CN" altLang="en-US" dirty="0">
                <a:sym typeface="+mn-ea"/>
              </a:rPr>
              <a:t>的基本原理和趋势线的原理是类似的。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/>
                <a:sym typeface="+mn-ea"/>
              </a:rPr>
              <a:t>趋势线的画法</a:t>
            </a:r>
            <a:endParaRPr lang="zh-CN" altLang="en-US">
              <a:effectLst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pPr lvl="0"/>
            <a:r>
              <a:rPr lang="zh-CN" altLang="en-US" dirty="0">
                <a:effectLst/>
                <a:sym typeface="+mn-ea"/>
              </a:rPr>
              <a:t>前提：肯定趋势的存在</a:t>
            </a:r>
            <a:r>
              <a:rPr lang="en-US" altLang="zh-CN" dirty="0">
                <a:effectLst/>
                <a:sym typeface="+mn-ea"/>
              </a:rPr>
              <a:t>(</a:t>
            </a:r>
            <a:r>
              <a:rPr lang="zh-CN" altLang="en-US" dirty="0">
                <a:effectLst/>
                <a:sym typeface="+mn-ea"/>
              </a:rPr>
              <a:t>判断标准或依据</a:t>
            </a:r>
            <a:r>
              <a:rPr lang="en-US" altLang="zh-CN" dirty="0">
                <a:effectLst/>
                <a:sym typeface="+mn-ea"/>
              </a:rPr>
              <a:t>)</a:t>
            </a:r>
            <a:r>
              <a:rPr lang="zh-CN" altLang="en-US" dirty="0">
                <a:effectLst/>
                <a:sym typeface="+mn-ea"/>
              </a:rPr>
              <a:t>。</a:t>
            </a:r>
            <a:endParaRPr lang="en-US" altLang="x-none" dirty="0">
              <a:effectLst/>
            </a:endParaRPr>
          </a:p>
          <a:p>
            <a:pPr lvl="0"/>
            <a:r>
              <a:rPr lang="zh-CN" altLang="en-US" dirty="0">
                <a:effectLst/>
                <a:sym typeface="+mn-ea"/>
              </a:rPr>
              <a:t>取两个相邻的明显突出的低点（或高点）连一条直线，并且有第三点确认，就形成一条有效的趋势线</a:t>
            </a:r>
            <a:endParaRPr lang="zh-CN" altLang="en-US" dirty="0">
              <a:effectLst/>
            </a:endParaRPr>
          </a:p>
          <a:p>
            <a:endParaRPr lang="zh-CN" altLang="en-US">
              <a:effectLst/>
            </a:endParaRPr>
          </a:p>
        </p:txBody>
      </p:sp>
      <p:pic>
        <p:nvPicPr>
          <p:cNvPr id="13314" name="内容占位符 3" descr="上升趋势线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946910"/>
            <a:ext cx="3970655" cy="2521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4" descr="下降趋势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30" y="1925320"/>
            <a:ext cx="3829050" cy="2564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上升趋势示意图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490855"/>
            <a:ext cx="9126220" cy="4241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92040" y="3237865"/>
            <a:ext cx="3724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低点不断抬高，高点也不断抬高</a:t>
            </a:r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87655" y="2859405"/>
            <a:ext cx="6660515" cy="31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83710" y="1707515"/>
            <a:ext cx="186690" cy="6280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1045" y="1335405"/>
            <a:ext cx="1682750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股价创新高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下降趋势示意图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" y="490855"/>
            <a:ext cx="9057005" cy="4205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42840" y="1544320"/>
            <a:ext cx="3724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低点不断降低，高点也不断降低</a:t>
            </a:r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4140200" y="3147695"/>
            <a:ext cx="863600" cy="50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31795" y="3737610"/>
            <a:ext cx="1682750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股价创新低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/>
                <a:sym typeface="+mn-ea"/>
              </a:rPr>
              <a:t>画趋势线的要求：</a:t>
            </a:r>
            <a:endParaRPr lang="zh-CN" altLang="en-US">
              <a:effectLst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pPr lvl="0"/>
            <a:r>
              <a:rPr lang="en-US" altLang="x-none" sz="1400" dirty="0">
                <a:effectLst/>
                <a:sym typeface="+mn-ea"/>
              </a:rPr>
              <a:t>1</a:t>
            </a:r>
            <a:r>
              <a:rPr lang="zh-CN" altLang="en-US" sz="1400" dirty="0">
                <a:effectLst/>
                <a:sym typeface="+mn-ea"/>
              </a:rPr>
              <a:t>、角度倾斜接近于</a:t>
            </a:r>
            <a:r>
              <a:rPr lang="en-US" altLang="x-none" sz="1400" dirty="0">
                <a:effectLst/>
                <a:sym typeface="+mn-ea"/>
              </a:rPr>
              <a:t>45</a:t>
            </a:r>
            <a:r>
              <a:rPr lang="zh-CN" altLang="en-US" sz="1400" dirty="0">
                <a:effectLst/>
                <a:sym typeface="+mn-ea"/>
              </a:rPr>
              <a:t>度最好。</a:t>
            </a:r>
            <a:endParaRPr lang="zh-CN" altLang="en-US" sz="1400" dirty="0">
              <a:effectLst/>
              <a:sym typeface="+mn-ea"/>
            </a:endParaRPr>
          </a:p>
          <a:p>
            <a:pPr lvl="0"/>
            <a:r>
              <a:rPr lang="en-US" altLang="x-none" sz="1400" dirty="0">
                <a:effectLst/>
                <a:sym typeface="+mn-ea"/>
              </a:rPr>
              <a:t>2</a:t>
            </a:r>
            <a:r>
              <a:rPr lang="zh-CN" altLang="en-US" sz="1400" dirty="0">
                <a:effectLst/>
                <a:sym typeface="+mn-ea"/>
              </a:rPr>
              <a:t>、通常首末</a:t>
            </a:r>
            <a:r>
              <a:rPr lang="en-US" altLang="x-none" sz="1400" dirty="0">
                <a:effectLst/>
                <a:sym typeface="+mn-ea"/>
              </a:rPr>
              <a:t>K</a:t>
            </a:r>
            <a:r>
              <a:rPr lang="zh-CN" altLang="en-US" sz="1400" dirty="0">
                <a:effectLst/>
                <a:sym typeface="+mn-ea"/>
              </a:rPr>
              <a:t>线去掉影线取实体。（必要时可舍去至高点或最低点，实战中灵活运用）</a:t>
            </a:r>
            <a:endParaRPr lang="zh-CN" altLang="en-US" sz="1400" dirty="0">
              <a:effectLst/>
              <a:sym typeface="+mn-ea"/>
            </a:endParaRPr>
          </a:p>
          <a:p>
            <a:pPr lvl="0"/>
            <a:r>
              <a:rPr lang="en-US" altLang="x-none" sz="1400" dirty="0">
                <a:effectLst/>
                <a:sym typeface="+mn-ea"/>
              </a:rPr>
              <a:t>3</a:t>
            </a:r>
            <a:r>
              <a:rPr lang="zh-CN" altLang="en-US" sz="1400" dirty="0">
                <a:effectLst/>
                <a:sym typeface="+mn-ea"/>
              </a:rPr>
              <a:t>、触点越多越有效。取触点最多的线。</a:t>
            </a:r>
            <a:endParaRPr lang="zh-CN" altLang="en-US" sz="1400" dirty="0">
              <a:effectLst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" y="1890395"/>
            <a:ext cx="4522470" cy="2618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55" y="1890395"/>
            <a:ext cx="4544060" cy="2618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71805" y="732155"/>
            <a:ext cx="8199755" cy="367919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1892300"/>
            <a:ext cx="4496435" cy="2655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20" y="585470"/>
            <a:ext cx="4652645" cy="28124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490855"/>
            <a:ext cx="9079230" cy="4229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WPS 演示</Application>
  <PresentationFormat>全屏显示(16:9)</PresentationFormat>
  <Paragraphs>58</Paragraphs>
  <Slides>11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PowerPoint 演示文稿</vt:lpstr>
      <vt:lpstr>趋势的三种分类</vt:lpstr>
      <vt:lpstr>PowerPoint 演示文稿</vt:lpstr>
      <vt:lpstr>趋势线的画法</vt:lpstr>
      <vt:lpstr>上升趋势示意图 </vt:lpstr>
      <vt:lpstr>下降趋势示意图</vt:lpstr>
      <vt:lpstr>画趋势线的要求：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424</cp:revision>
  <dcterms:created xsi:type="dcterms:W3CDTF">2015-12-07T12:33:00Z</dcterms:created>
  <dcterms:modified xsi:type="dcterms:W3CDTF">2019-02-25T06:20:21Z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